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91" r:id="rId9"/>
    <p:sldId id="438" r:id="rId10"/>
    <p:sldId id="429" r:id="rId11"/>
    <p:sldId id="498" r:id="rId12"/>
    <p:sldId id="499" r:id="rId13"/>
    <p:sldId id="432" r:id="rId14"/>
    <p:sldId id="433" r:id="rId15"/>
    <p:sldId id="436" r:id="rId16"/>
    <p:sldId id="434" r:id="rId17"/>
    <p:sldId id="435" r:id="rId18"/>
    <p:sldId id="439" r:id="rId19"/>
    <p:sldId id="441" r:id="rId20"/>
    <p:sldId id="443" r:id="rId21"/>
    <p:sldId id="442" r:id="rId22"/>
    <p:sldId id="440" r:id="rId23"/>
    <p:sldId id="445" r:id="rId24"/>
    <p:sldId id="488" r:id="rId25"/>
    <p:sldId id="489" r:id="rId26"/>
    <p:sldId id="444" r:id="rId27"/>
    <p:sldId id="446" r:id="rId28"/>
    <p:sldId id="448" r:id="rId29"/>
    <p:sldId id="490" r:id="rId30"/>
    <p:sldId id="449" r:id="rId31"/>
    <p:sldId id="447" r:id="rId32"/>
    <p:sldId id="461" r:id="rId33"/>
    <p:sldId id="452" r:id="rId34"/>
    <p:sldId id="453" r:id="rId35"/>
    <p:sldId id="492" r:id="rId36"/>
    <p:sldId id="455" r:id="rId37"/>
    <p:sldId id="454" r:id="rId38"/>
    <p:sldId id="456" r:id="rId39"/>
    <p:sldId id="459" r:id="rId40"/>
    <p:sldId id="460" r:id="rId41"/>
    <p:sldId id="457" r:id="rId42"/>
    <p:sldId id="458" r:id="rId43"/>
    <p:sldId id="462" r:id="rId44"/>
    <p:sldId id="464" r:id="rId45"/>
    <p:sldId id="465" r:id="rId46"/>
    <p:sldId id="471" r:id="rId47"/>
    <p:sldId id="468" r:id="rId48"/>
    <p:sldId id="466" r:id="rId49"/>
    <p:sldId id="467" r:id="rId50"/>
    <p:sldId id="472" r:id="rId51"/>
    <p:sldId id="496" r:id="rId52"/>
    <p:sldId id="497" r:id="rId53"/>
    <p:sldId id="473" r:id="rId54"/>
    <p:sldId id="477" r:id="rId55"/>
    <p:sldId id="474" r:id="rId56"/>
    <p:sldId id="470" r:id="rId57"/>
    <p:sldId id="478" r:id="rId58"/>
    <p:sldId id="501" r:id="rId59"/>
    <p:sldId id="503" r:id="rId60"/>
    <p:sldId id="504" r:id="rId61"/>
    <p:sldId id="505" r:id="rId62"/>
    <p:sldId id="500" r:id="rId63"/>
    <p:sldId id="479" r:id="rId64"/>
    <p:sldId id="494" r:id="rId65"/>
    <p:sldId id="493" r:id="rId66"/>
    <p:sldId id="495" r:id="rId67"/>
    <p:sldId id="480" r:id="rId68"/>
    <p:sldId id="481" r:id="rId69"/>
    <p:sldId id="483" r:id="rId70"/>
    <p:sldId id="484" r:id="rId71"/>
    <p:sldId id="485" r:id="rId72"/>
    <p:sldId id="486" r:id="rId73"/>
    <p:sldId id="482" r:id="rId74"/>
    <p:sldId id="487" r:id="rId75"/>
    <p:sldId id="506" r:id="rId76"/>
    <p:sldId id="46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69" d="100"/>
          <a:sy n="69" d="100"/>
        </p:scale>
        <p:origin x="38" y="2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document?repid=rep1&amp;type=pdf&amp;doi=83dfe3980b875c4e5fe6f2cb1df131cc46d175c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steph\Downloads\1603.07285v1.cleaned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examples/vision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5.15203.pd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8.00714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01527" TargetMode="External"/><Relationship Id="rId7" Type="http://schemas.openxmlformats.org/officeDocument/2006/relationships/hyperlink" Target="https://arxiv.org/abs/2401.04722" TargetMode="External"/><Relationship Id="rId2" Type="http://schemas.openxmlformats.org/officeDocument/2006/relationships/hyperlink" Target="https://arxiv.org/abs/2004.02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8.04352" TargetMode="External"/><Relationship Id="rId5" Type="http://schemas.openxmlformats.org/officeDocument/2006/relationships/hyperlink" Target="https://arxiv.org/abs/2309.03179" TargetMode="External"/><Relationship Id="rId4" Type="http://schemas.openxmlformats.org/officeDocument/2006/relationships/hyperlink" Target="https://arxiv.org/abs/2204.07143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instance-segmentation" TargetMode="External"/><Relationship Id="rId2" Type="http://schemas.openxmlformats.org/officeDocument/2006/relationships/hyperlink" Target="https://paperswithcode.com/task/semantic-seg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panoptic-segmenta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algorithms </a:t>
            </a:r>
            <a:r>
              <a:rPr lang="en-US" b="1" dirty="0"/>
              <a:t>evaluated pixel-wise</a:t>
            </a:r>
            <a:r>
              <a:rPr lang="en-US" dirty="0"/>
              <a:t>   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</a:t>
            </a:r>
            <a:endParaRPr lang="en-US" b="1" dirty="0"/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ABC64-E276-117E-C82A-B42D7911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CD0-9BC2-C696-20CB-7288B891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different segmentation tasks</a:t>
                </a:r>
              </a:p>
              <a:p>
                <a:r>
                  <a:rPr lang="en-US" b="1" dirty="0"/>
                  <a:t>Semantic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stuff, includes background class  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r>
                  <a:rPr lang="en-US" dirty="0"/>
                  <a:t>Recently, use of </a:t>
                </a:r>
                <a:r>
                  <a:rPr lang="en-US" b="1" dirty="0"/>
                  <a:t>Dice loss </a:t>
                </a:r>
                <a:r>
                  <a:rPr lang="en-US" dirty="0"/>
                  <a:t>to account for class imbalance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4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386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  <a:p>
            <a:r>
              <a:rPr lang="en-US" dirty="0"/>
              <a:t>Pixel-level accuracy</a:t>
            </a:r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(background)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b="1" dirty="0"/>
              <a:t>Context is important </a:t>
            </a:r>
            <a:r>
              <a:rPr lang="en-US" dirty="0"/>
              <a:t>in terms of semantic classification 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have specific relationships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regions </a:t>
            </a:r>
          </a:p>
          <a:p>
            <a:r>
              <a:rPr lang="en-US" dirty="0"/>
              <a:t>Segmentation is a classic CV task with a long history</a:t>
            </a:r>
          </a:p>
          <a:p>
            <a:r>
              <a:rPr lang="en-US" dirty="0"/>
              <a:t>Classical segmentation methods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r>
              <a:rPr lang="en-US" dirty="0"/>
              <a:t>Since 2015, deep neural network architectures have come to dominate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layers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 (FCN)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 – not pixel accurate 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U-Net, </a:t>
            </a:r>
            <a:r>
              <a:rPr lang="en-US" dirty="0" err="1">
                <a:hlinkClick r:id="rId3"/>
              </a:rPr>
              <a:t>Ronneberger</a:t>
            </a:r>
            <a:r>
              <a:rPr lang="en-US" dirty="0">
                <a:hlinkClick r:id="rId3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504849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</a:t>
            </a:r>
            <a:r>
              <a:rPr lang="en-US" b="1" dirty="0"/>
              <a:t>maintains context information </a:t>
            </a:r>
            <a:r>
              <a:rPr lang="en-US" dirty="0"/>
              <a:t>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Pixel-level 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436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</a:t>
            </a:r>
            <a:r>
              <a:rPr lang="en-US" b="1" dirty="0"/>
              <a:t>transposed convolution</a:t>
            </a:r>
          </a:p>
          <a:p>
            <a:r>
              <a:rPr lang="en-US" dirty="0"/>
              <a:t>Can up-sample by using regular convolution with a fractional stride </a:t>
            </a:r>
          </a:p>
          <a:p>
            <a:pPr lvl="1"/>
            <a:r>
              <a:rPr lang="en-US" dirty="0"/>
              <a:t>But, inefficient in terms of computation and memory use </a:t>
            </a:r>
          </a:p>
          <a:p>
            <a:r>
              <a:rPr lang="en-US" dirty="0"/>
              <a:t>Transposed convolution originally proposed as </a:t>
            </a:r>
            <a:r>
              <a:rPr lang="en-US" dirty="0">
                <a:hlinkClick r:id="rId2"/>
              </a:rPr>
              <a:t>Deconvolution Networks, </a:t>
            </a:r>
            <a:r>
              <a:rPr lang="en-US" dirty="0" err="1">
                <a:hlinkClick r:id="rId2"/>
              </a:rPr>
              <a:t>Zeiler</a:t>
            </a:r>
            <a:r>
              <a:rPr lang="en-US" dirty="0">
                <a:hlinkClick r:id="rId2"/>
              </a:rPr>
              <a:t>, et.al., 2010 </a:t>
            </a:r>
            <a:endParaRPr lang="en-US" dirty="0"/>
          </a:p>
          <a:p>
            <a:pPr lvl="1"/>
            <a:r>
              <a:rPr lang="en-US" dirty="0"/>
              <a:t>Convolution down-samples image </a:t>
            </a:r>
          </a:p>
          <a:p>
            <a:pPr lvl="1"/>
            <a:r>
              <a:rPr lang="en-US" dirty="0"/>
              <a:t>Deconvolution is the inverse of forward convolution   </a:t>
            </a:r>
          </a:p>
          <a:p>
            <a:pPr lvl="1"/>
            <a:r>
              <a:rPr lang="en-US" dirty="0"/>
              <a:t>Deconvolution up-samples image</a:t>
            </a:r>
          </a:p>
          <a:p>
            <a:r>
              <a:rPr lang="en-US" dirty="0"/>
              <a:t>Construct transpose convolution operator by using transpose of forward convolution kernel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985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transposed convolution</a:t>
            </a:r>
          </a:p>
          <a:p>
            <a:r>
              <a:rPr lang="en-US" dirty="0"/>
              <a:t>Can up-sample by applying the transposed (inverse) convolution</a:t>
            </a:r>
          </a:p>
          <a:p>
            <a:r>
              <a:rPr lang="en-US" dirty="0"/>
              <a:t>Can apply to (conceptually) padded spare input tensor   </a:t>
            </a:r>
          </a:p>
          <a:p>
            <a:pPr lvl="1"/>
            <a:r>
              <a:rPr lang="en-US" dirty="0"/>
              <a:t>Is memory and computationally more efficient than using fractional stride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8A8DC-C12D-300B-B1BA-B997177EF5CB}"/>
              </a:ext>
            </a:extLst>
          </p:cNvPr>
          <p:cNvSpPr txBox="1">
            <a:spLocks/>
          </p:cNvSpPr>
          <p:nvPr/>
        </p:nvSpPr>
        <p:spPr>
          <a:xfrm>
            <a:off x="8704882" y="4773478"/>
            <a:ext cx="2825212" cy="65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From A guide to Convolution Arithmetic for Deep Learning, Dumoulin and </a:t>
            </a:r>
            <a:r>
              <a:rPr lang="en-US" sz="1400" dirty="0" err="1">
                <a:hlinkClick r:id="rId2"/>
              </a:rPr>
              <a:t>Visin</a:t>
            </a:r>
            <a:r>
              <a:rPr lang="en-US" sz="1400" dirty="0">
                <a:hlinkClick r:id="rId2"/>
              </a:rPr>
              <a:t> 2016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36F5-2AD6-48E6-C276-2721EA2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4" y="3191229"/>
            <a:ext cx="7654257" cy="3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pPr lvl="1"/>
            <a:r>
              <a:rPr lang="en-US" dirty="0"/>
              <a:t>Despite these limitation, </a:t>
            </a:r>
            <a:r>
              <a:rPr lang="en-US" b="1" dirty="0"/>
              <a:t>UNET is still widely applied 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See the </a:t>
            </a:r>
            <a:r>
              <a:rPr lang="en-US" sz="2000" dirty="0">
                <a:hlinkClick r:id="rId4"/>
              </a:rPr>
              <a:t>Segmentation section of the computer vision section of </a:t>
            </a:r>
            <a:r>
              <a:rPr lang="en-US" sz="2000" dirty="0" err="1">
                <a:hlinkClick r:id="rId4"/>
              </a:rPr>
              <a:t>Keras</a:t>
            </a:r>
            <a:r>
              <a:rPr lang="en-US" sz="2000" dirty="0">
                <a:hlinkClick r:id="rId4"/>
              </a:rPr>
              <a:t> hub</a:t>
            </a:r>
            <a:r>
              <a:rPr lang="en-US" sz="2000" dirty="0"/>
              <a:t> for </a:t>
            </a:r>
            <a:r>
              <a:rPr lang="en-US" sz="2000"/>
              <a:t>additional implementations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pPr lvl="1"/>
            <a:r>
              <a:rPr lang="en-US" dirty="0"/>
              <a:t>Detail at fine scale</a:t>
            </a:r>
          </a:p>
          <a:p>
            <a:pPr lvl="1"/>
            <a:r>
              <a:rPr lang="en-US" dirty="0"/>
              <a:t>Context at coarse scale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pPr lvl="1"/>
            <a:r>
              <a:rPr lang="en-US" dirty="0"/>
              <a:t>Classifies each pixel  </a:t>
            </a:r>
          </a:p>
          <a:p>
            <a:pPr lvl="1"/>
            <a:r>
              <a:rPr lang="en-US" dirty="0"/>
              <a:t>Dense classification 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317870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79878"/>
            <a:ext cx="10515600" cy="5637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specific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things segmentation </a:t>
            </a:r>
          </a:p>
          <a:p>
            <a:pPr lvl="1"/>
            <a:r>
              <a:rPr lang="en-US" dirty="0"/>
              <a:t>Closely related to object detection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of the foregoing tasks simultaneously </a:t>
            </a:r>
          </a:p>
          <a:p>
            <a:pPr lvl="1"/>
            <a:r>
              <a:rPr lang="en-US" dirty="0"/>
              <a:t>Identify pixels associated with the </a:t>
            </a:r>
            <a:r>
              <a:rPr lang="en-US" b="1" dirty="0"/>
              <a:t>things in the foreground</a:t>
            </a:r>
          </a:p>
          <a:p>
            <a:pPr lvl="1"/>
            <a:r>
              <a:rPr lang="en-US" b="1" dirty="0"/>
              <a:t>Stuff is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Outdoor and indoor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</a:t>
            </a:r>
            <a:r>
              <a:rPr lang="en-US" b="1" dirty="0"/>
              <a:t>individual instances of objects</a:t>
            </a:r>
          </a:p>
          <a:p>
            <a:r>
              <a:rPr lang="en-US" dirty="0"/>
              <a:t>In contrast, Semantic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</a:t>
            </a:r>
            <a:r>
              <a:rPr lang="en-US" b="1" dirty="0"/>
              <a:t>multi-task problem</a:t>
            </a:r>
            <a:r>
              <a:rPr lang="en-US" dirty="0"/>
              <a:t>, object detection and segmentation of </a:t>
            </a:r>
            <a:r>
              <a:rPr lang="en-US" b="1" dirty="0"/>
              <a:t>things</a:t>
            </a:r>
            <a:r>
              <a:rPr lang="en-US" dirty="0"/>
              <a:t> in image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88505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Earlier architectures required multiple steps:</a:t>
            </a:r>
          </a:p>
          <a:p>
            <a:pPr lvl="1"/>
            <a:r>
              <a:rPr lang="en-US" dirty="0"/>
              <a:t>Segment, then apply object detection for instances</a:t>
            </a:r>
          </a:p>
          <a:p>
            <a:pPr lvl="1"/>
            <a:r>
              <a:rPr lang="en-US" dirty="0"/>
              <a:t>Perform object detection for instances then segment </a:t>
            </a:r>
          </a:p>
          <a:p>
            <a:r>
              <a:rPr lang="en-US" dirty="0"/>
              <a:t>He, et.al. created an architecture that performs tasks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</a:t>
            </a:r>
            <a:r>
              <a:rPr lang="en-US" b="1" dirty="0"/>
              <a:t>region proposals </a:t>
            </a:r>
            <a:r>
              <a:rPr lang="en-US" dirty="0"/>
              <a:t>and different scales for objects </a:t>
            </a:r>
          </a:p>
          <a:p>
            <a:r>
              <a:rPr lang="en-US" b="1" dirty="0"/>
              <a:t>Region of interest (</a:t>
            </a:r>
            <a:r>
              <a:rPr lang="en-US" b="1" dirty="0" err="1"/>
              <a:t>RoI</a:t>
            </a:r>
            <a:r>
              <a:rPr lang="en-US" b="1" dirty="0"/>
              <a:t>) pooling </a:t>
            </a:r>
            <a:r>
              <a:rPr lang="en-US" dirty="0"/>
              <a:t>combines features with proposals  </a:t>
            </a:r>
          </a:p>
          <a:p>
            <a:r>
              <a:rPr lang="en-US" b="1" dirty="0"/>
              <a:t>Classifier</a:t>
            </a:r>
            <a:r>
              <a:rPr lang="en-US" dirty="0"/>
              <a:t> identifies and classifies objects </a:t>
            </a:r>
          </a:p>
          <a:p>
            <a:r>
              <a:rPr lang="en-US" b="1" dirty="0"/>
              <a:t>Non-maximal suppression </a:t>
            </a:r>
            <a:r>
              <a:rPr lang="en-US" dirty="0"/>
              <a:t>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Mask R-CNN adds a branch to create mask for each category in each </a:t>
            </a:r>
            <a:r>
              <a:rPr lang="en-US" dirty="0" err="1"/>
              <a:t>RoI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Mask has pixel-level resolution</a:t>
            </a:r>
          </a:p>
          <a:p>
            <a:r>
              <a:rPr lang="en-US" dirty="0"/>
              <a:t>Binary classifier selects mask within each </a:t>
            </a:r>
            <a:r>
              <a:rPr lang="en-US" dirty="0" err="1"/>
              <a:t>RoI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only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</a:t>
            </a:r>
            <a:r>
              <a:rPr lang="en-US" b="1" dirty="0"/>
              <a:t>joint task </a:t>
            </a:r>
            <a:r>
              <a:rPr lang="en-US" dirty="0"/>
              <a:t>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Dice loss, etc. for Semantic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by use of </a:t>
            </a:r>
            <a:r>
              <a:rPr lang="en-US" b="1" dirty="0"/>
              <a:t>stuff and things kernels </a:t>
            </a:r>
            <a:r>
              <a:rPr lang="en-US" dirty="0"/>
              <a:t>at several scales 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</a:t>
            </a:r>
            <a:r>
              <a:rPr lang="en-US"/>
              <a:t>is nearly </a:t>
            </a:r>
            <a:r>
              <a:rPr lang="en-US" dirty="0"/>
              <a:t>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network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classes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296682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(things) and semantic segmentation (stuff)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5770525" cy="456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Position head finds object centers for both stuff and things  </a:t>
            </a:r>
          </a:p>
          <a:p>
            <a:r>
              <a:rPr lang="en-US" dirty="0"/>
              <a:t>Kernel head generates kernels at each scale for each class of stuff and things  </a:t>
            </a:r>
          </a:p>
          <a:p>
            <a:r>
              <a:rPr lang="en-US" dirty="0"/>
              <a:t>Kernel fusion integrates kernels across scales and over stuff and things </a:t>
            </a:r>
          </a:p>
          <a:p>
            <a:pPr lvl="1"/>
            <a:r>
              <a:rPr lang="en-US" dirty="0"/>
              <a:t>Use cosine similarity over channels to determine context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71B5-5DFD-3A74-F53C-3B6132BA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6" y="1973188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Position head finds object centers for both stuff and things using multi-task loss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Focal Loss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labels for things and stuff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  <a:blipFill>
                <a:blip r:embed="rId2"/>
                <a:stretch>
                  <a:fillRect l="-1901" t="-2937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525482-0F82-A589-2B47-751C7144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18" y="2399705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r>
              <a:rPr lang="en-US" dirty="0"/>
              <a:t>Can use weighted combination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Panoptic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</a:t>
            </a:r>
            <a:r>
              <a:rPr lang="en-US" b="1" dirty="0"/>
              <a:t>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OneFormer</a:t>
            </a:r>
            <a:r>
              <a:rPr lang="en-US"/>
              <a:t>: One Transformer to Rule Universal Image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06D2-C5A2-16DD-81E6-98C6B07E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5BE6-12B2-A9FD-83D1-B065729D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DB14-FE55-E889-2945-80D1A491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to guide a generalized segmentation model </a:t>
            </a:r>
          </a:p>
          <a:p>
            <a:r>
              <a:rPr lang="en-US" dirty="0"/>
              <a:t>Prompt determines type of segmentation, semantic, instance, panoptic</a:t>
            </a:r>
          </a:p>
          <a:p>
            <a:r>
              <a:rPr lang="en-US" dirty="0"/>
              <a:t>Other prompts define classes of pixels in the image   </a:t>
            </a:r>
          </a:p>
          <a:p>
            <a:r>
              <a:rPr lang="en-US" dirty="0" err="1"/>
              <a:t>OneFormer</a:t>
            </a:r>
            <a:r>
              <a:rPr lang="en-US" dirty="0"/>
              <a:t> architecture is predominantly based on transformers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9CC1B-5AEE-DDCE-8806-F74FE093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DBD8-5C19-F380-84F7-5AF4D0DC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DF05-5774-5E66-8CCD-249CF558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83405"/>
            <a:ext cx="10515600" cy="811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of a generative diffusion model in generalized segmentation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7DB69-DC67-4109-C7E1-F40B2AFF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079" y="2788944"/>
            <a:ext cx="9346921" cy="31081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Task prompt determines type of segmentation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  <a:blipFill>
                <a:blip r:embed="rId4"/>
                <a:stretch>
                  <a:fillRect l="-3250" t="-11111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66299C-B724-48A3-27F6-1E90678AD7FD}"/>
              </a:ext>
            </a:extLst>
          </p:cNvPr>
          <p:cNvSpPr txBox="1">
            <a:spLocks/>
          </p:cNvSpPr>
          <p:nvPr/>
        </p:nvSpPr>
        <p:spPr>
          <a:xfrm>
            <a:off x="324353" y="4612184"/>
            <a:ext cx="2642130" cy="109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Class specific prompts 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69E3EA-C045-F060-471E-AB31F5229A9B}"/>
              </a:ext>
            </a:extLst>
          </p:cNvPr>
          <p:cNvSpPr txBox="1">
            <a:spLocks/>
          </p:cNvSpPr>
          <p:nvPr/>
        </p:nvSpPr>
        <p:spPr>
          <a:xfrm>
            <a:off x="423621" y="6072330"/>
            <a:ext cx="5465737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Prompts are embedded into N text queries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2BB46A-9BEF-CA8C-914D-6BB6820625CB}"/>
              </a:ext>
            </a:extLst>
          </p:cNvPr>
          <p:cNvCxnSpPr>
            <a:cxnSpLocks/>
          </p:cNvCxnSpPr>
          <p:nvPr/>
        </p:nvCxnSpPr>
        <p:spPr>
          <a:xfrm>
            <a:off x="2443566" y="3972732"/>
            <a:ext cx="712922" cy="3702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674ED3-A09D-38B2-11CC-EABB2605D048}"/>
              </a:ext>
            </a:extLst>
          </p:cNvPr>
          <p:cNvCxnSpPr>
            <a:cxnSpLocks/>
          </p:cNvCxnSpPr>
          <p:nvPr/>
        </p:nvCxnSpPr>
        <p:spPr>
          <a:xfrm>
            <a:off x="2081939" y="5067195"/>
            <a:ext cx="763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C9758-8795-0DFA-BCFA-BC4B7ECED07A}"/>
              </a:ext>
            </a:extLst>
          </p:cNvPr>
          <p:cNvCxnSpPr>
            <a:cxnSpLocks/>
          </p:cNvCxnSpPr>
          <p:nvPr/>
        </p:nvCxnSpPr>
        <p:spPr>
          <a:xfrm flipV="1">
            <a:off x="3476786" y="5584556"/>
            <a:ext cx="1177872" cy="4877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5AD21E-1A83-E864-FF34-36B8328B1B72}"/>
              </a:ext>
            </a:extLst>
          </p:cNvPr>
          <p:cNvSpPr txBox="1">
            <a:spLocks/>
          </p:cNvSpPr>
          <p:nvPr/>
        </p:nvSpPr>
        <p:spPr>
          <a:xfrm>
            <a:off x="6096001" y="6072330"/>
            <a:ext cx="2278250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 image queries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04070-EC87-E092-9B25-9071E11A69DA}"/>
              </a:ext>
            </a:extLst>
          </p:cNvPr>
          <p:cNvCxnSpPr>
            <a:cxnSpLocks/>
          </p:cNvCxnSpPr>
          <p:nvPr/>
        </p:nvCxnSpPr>
        <p:spPr>
          <a:xfrm flipH="1" flipV="1">
            <a:off x="6399661" y="5584556"/>
            <a:ext cx="367932" cy="546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6DA67BD-2218-CB8F-56D0-E9CD37DA2FD5}"/>
              </a:ext>
            </a:extLst>
          </p:cNvPr>
          <p:cNvSpPr txBox="1">
            <a:spLocks/>
          </p:cNvSpPr>
          <p:nvPr/>
        </p:nvSpPr>
        <p:spPr>
          <a:xfrm>
            <a:off x="622695" y="1815345"/>
            <a:ext cx="3638138" cy="684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Transformer UNET encoder-decoder backbone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8C95F6-7C9A-6FEE-70D3-673D785FFB0D}"/>
              </a:ext>
            </a:extLst>
          </p:cNvPr>
          <p:cNvCxnSpPr>
            <a:cxnSpLocks/>
          </p:cNvCxnSpPr>
          <p:nvPr/>
        </p:nvCxnSpPr>
        <p:spPr>
          <a:xfrm>
            <a:off x="3156488" y="2183620"/>
            <a:ext cx="2087105" cy="13344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2606299-31E4-AA72-3A20-434AEBAB5327}"/>
              </a:ext>
            </a:extLst>
          </p:cNvPr>
          <p:cNvSpPr txBox="1">
            <a:spLocks/>
          </p:cNvSpPr>
          <p:nvPr/>
        </p:nvSpPr>
        <p:spPr>
          <a:xfrm>
            <a:off x="8435042" y="1769408"/>
            <a:ext cx="3638138" cy="6841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Mult-scale cross-attention transformer layers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6FC31B-21A1-441C-3519-955CB63CF370}"/>
              </a:ext>
            </a:extLst>
          </p:cNvPr>
          <p:cNvCxnSpPr>
            <a:cxnSpLocks/>
          </p:cNvCxnSpPr>
          <p:nvPr/>
        </p:nvCxnSpPr>
        <p:spPr>
          <a:xfrm flipH="1">
            <a:off x="7960963" y="2453524"/>
            <a:ext cx="552773" cy="7804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D2BA02E3-FCBC-4549-36BC-7A12405C3DBD}"/>
              </a:ext>
            </a:extLst>
          </p:cNvPr>
          <p:cNvSpPr txBox="1">
            <a:spLocks/>
          </p:cNvSpPr>
          <p:nvPr/>
        </p:nvSpPr>
        <p:spPr>
          <a:xfrm>
            <a:off x="4936497" y="1694481"/>
            <a:ext cx="3054126" cy="1002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Inverted scale transformer pyramid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C3243D-8E0E-E83C-752D-030A61522C94}"/>
              </a:ext>
            </a:extLst>
          </p:cNvPr>
          <p:cNvCxnSpPr>
            <a:cxnSpLocks/>
          </p:cNvCxnSpPr>
          <p:nvPr/>
        </p:nvCxnSpPr>
        <p:spPr>
          <a:xfrm>
            <a:off x="6340721" y="2394141"/>
            <a:ext cx="299521" cy="4675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0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1" grpId="0"/>
      <p:bldP spid="25" grpId="0"/>
      <p:bldP spid="32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individual things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6AC4-EADB-1AFC-138B-1EAF6CDF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D4A5-E264-398C-5277-B6427A2F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4501A-3991-4223-0E44-B6F24B966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02225"/>
            <a:ext cx="10515600" cy="557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Prompts sets are specific to the type of segmentation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A608E-13A8-201B-92F2-F30AA4F3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0" y="1560163"/>
            <a:ext cx="11549199" cy="52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2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A535-3A26-D21D-E60E-58161BB4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B7A9-DF52-E4D1-B286-4EB1CDA2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94A-D863-16C7-AD37-27B1FB186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83405"/>
            <a:ext cx="10515600" cy="811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of a generative diffusion model in generalized segmentation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C9AFE-518E-9CAD-2AEB-29997C32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079" y="2788944"/>
            <a:ext cx="9346921" cy="31081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6063119-CCC9-B6E9-8F75-C3C1367025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Task prompt determines type of segmentation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6063119-CCC9-B6E9-8F75-C3C13670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  <a:blipFill>
                <a:blip r:embed="rId4"/>
                <a:stretch>
                  <a:fillRect l="-3250" t="-11111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2379B0-29E7-6356-8820-FC36CE5A5E07}"/>
              </a:ext>
            </a:extLst>
          </p:cNvPr>
          <p:cNvSpPr txBox="1">
            <a:spLocks/>
          </p:cNvSpPr>
          <p:nvPr/>
        </p:nvSpPr>
        <p:spPr>
          <a:xfrm>
            <a:off x="324353" y="4612184"/>
            <a:ext cx="2642130" cy="109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Class specific prompts 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CC4D0-32C7-99E3-50D1-70AE28F4AAA3}"/>
              </a:ext>
            </a:extLst>
          </p:cNvPr>
          <p:cNvSpPr txBox="1">
            <a:spLocks/>
          </p:cNvSpPr>
          <p:nvPr/>
        </p:nvSpPr>
        <p:spPr>
          <a:xfrm>
            <a:off x="423621" y="6072330"/>
            <a:ext cx="5465737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Prompts are embedded into N text tokens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B3563A-4A27-FA64-E27D-343F0876B1D1}"/>
              </a:ext>
            </a:extLst>
          </p:cNvPr>
          <p:cNvCxnSpPr>
            <a:cxnSpLocks/>
          </p:cNvCxnSpPr>
          <p:nvPr/>
        </p:nvCxnSpPr>
        <p:spPr>
          <a:xfrm>
            <a:off x="2443566" y="3972732"/>
            <a:ext cx="712922" cy="3702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78011A-5906-C089-16DB-5ABEF2553585}"/>
              </a:ext>
            </a:extLst>
          </p:cNvPr>
          <p:cNvCxnSpPr>
            <a:cxnSpLocks/>
          </p:cNvCxnSpPr>
          <p:nvPr/>
        </p:nvCxnSpPr>
        <p:spPr>
          <a:xfrm>
            <a:off x="2081939" y="5067195"/>
            <a:ext cx="763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089BBF-368A-A34D-80F8-3F1BBD106A69}"/>
              </a:ext>
            </a:extLst>
          </p:cNvPr>
          <p:cNvCxnSpPr>
            <a:cxnSpLocks/>
          </p:cNvCxnSpPr>
          <p:nvPr/>
        </p:nvCxnSpPr>
        <p:spPr>
          <a:xfrm flipV="1">
            <a:off x="3476786" y="5584556"/>
            <a:ext cx="1177872" cy="4877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25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F88AF-BFA4-6CF1-E5D4-7AA3A1A7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C92-50D5-C591-FC3F-FEAE20A5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028854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pPr lvl="1"/>
            <a:r>
              <a:rPr lang="en-US" sz="2200" dirty="0"/>
              <a:t>The </a:t>
            </a:r>
            <a:r>
              <a:rPr lang="en-US" sz="2200" dirty="0">
                <a:hlinkClick r:id="rId5"/>
              </a:rPr>
              <a:t>SAM GitHub page</a:t>
            </a:r>
            <a:r>
              <a:rPr lang="en-US" sz="2200" dirty="0"/>
              <a:t> includes pre-trained encoder and examples in </a:t>
            </a:r>
            <a:r>
              <a:rPr lang="en-US" sz="2200" dirty="0" err="1"/>
              <a:t>PyTorch</a:t>
            </a:r>
            <a:r>
              <a:rPr lang="en-US" sz="22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18" y="3851413"/>
            <a:ext cx="8934968" cy="29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2709"/>
                <a:ext cx="10834512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SegFormer </a:t>
                </a:r>
                <a:r>
                  <a:rPr lang="en-US" dirty="0"/>
                  <a:t>has a novel encoder-decoder architecture </a:t>
                </a:r>
              </a:p>
              <a:p>
                <a:r>
                  <a:rPr lang="en-US" sz="2600" dirty="0" err="1"/>
                  <a:t>SegFomer</a:t>
                </a:r>
                <a:r>
                  <a:rPr lang="en-US" sz="2600" dirty="0"/>
                  <a:t> encoder employs an hierarchical transformer architecture</a:t>
                </a:r>
              </a:p>
              <a:p>
                <a:pPr lvl="1"/>
                <a:r>
                  <a:rPr lang="en-US" sz="2200" dirty="0"/>
                  <a:t>Feature pyramid scales by octaves     </a:t>
                </a:r>
              </a:p>
              <a:p>
                <a:r>
                  <a:rPr lang="en-US" sz="2600" dirty="0"/>
                  <a:t>Reduction factors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64,16,4,1</m:t>
                        </m:r>
                      </m:e>
                    </m:d>
                  </m:oMath>
                </a14:m>
                <a:r>
                  <a:rPr lang="en-US" sz="2600" dirty="0"/>
                  <a:t> reduce computation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self attention</a:t>
                </a:r>
              </a:p>
              <a:p>
                <a:r>
                  <a:rPr lang="en-US" sz="2600" dirty="0"/>
                  <a:t>Transformer layers are position-encoder free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2709"/>
                <a:ext cx="10834512" cy="5593468"/>
              </a:xfrm>
              <a:blipFill>
                <a:blip r:embed="rId2"/>
                <a:stretch>
                  <a:fillRect l="-112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Diagram f</a:t>
            </a:r>
            <a:r>
              <a:rPr lang="en-US" sz="1800" dirty="0">
                <a:hlinkClick r:id="rId4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SegFormer </a:t>
            </a:r>
            <a:r>
              <a:rPr lang="en-US" dirty="0"/>
              <a:t>has a novel encoder-decoder architecture </a:t>
            </a:r>
          </a:p>
          <a:p>
            <a:r>
              <a:rPr lang="en-US" sz="2600" dirty="0" err="1"/>
              <a:t>SegFomer</a:t>
            </a:r>
            <a:r>
              <a:rPr lang="en-US" sz="2600" dirty="0"/>
              <a:t> decoder is uses only multi-layer </a:t>
            </a:r>
            <a:r>
              <a:rPr lang="en-US" sz="2600" dirty="0" err="1"/>
              <a:t>preceptron</a:t>
            </a:r>
            <a:r>
              <a:rPr lang="en-US" sz="2600" dirty="0"/>
              <a:t> (MLP) layers</a:t>
            </a:r>
          </a:p>
          <a:p>
            <a:r>
              <a:rPr lang="en-US" sz="2600" dirty="0"/>
              <a:t>MLP layers integrates all scales from encoder   </a:t>
            </a:r>
          </a:p>
          <a:p>
            <a:r>
              <a:rPr lang="en-US" sz="2600" dirty="0"/>
              <a:t>MLP layer produces segmentation mask from decoded feature volume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transformer encoder in </a:t>
            </a:r>
            <a:r>
              <a:rPr lang="en-US" b="1" dirty="0" err="1"/>
              <a:t>SegFormer</a:t>
            </a:r>
            <a:r>
              <a:rPr lang="en-US" dirty="0"/>
              <a:t> produces features with greater context </a:t>
            </a:r>
          </a:p>
          <a:p>
            <a:r>
              <a:rPr lang="en-US" sz="2600" dirty="0"/>
              <a:t>Comparison of </a:t>
            </a:r>
            <a:r>
              <a:rPr lang="en-US" sz="2600" dirty="0" err="1"/>
              <a:t>SegFomer</a:t>
            </a:r>
            <a:r>
              <a:rPr lang="en-US" sz="2600" dirty="0"/>
              <a:t> layers with DeepLabv3+, a fully convolutional network (FCN)</a:t>
            </a:r>
          </a:p>
          <a:p>
            <a:r>
              <a:rPr lang="en-US" sz="2600" dirty="0"/>
              <a:t>Notice </a:t>
            </a:r>
            <a:r>
              <a:rPr lang="en-US" sz="2600" dirty="0" err="1"/>
              <a:t>SegFomer</a:t>
            </a:r>
            <a:r>
              <a:rPr lang="en-US" sz="2600" dirty="0"/>
              <a:t> activations are more global and location specific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Diagram f</a:t>
            </a:r>
            <a:r>
              <a:rPr lang="en-US" sz="1800" dirty="0">
                <a:hlinkClick r:id="rId2"/>
              </a:rPr>
              <a:t>rom Xie, et.al.,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BDF0C-179C-717A-6330-37D66ED76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61" y="3277001"/>
            <a:ext cx="6571027" cy="35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guided segmentation tasks   </a:t>
            </a:r>
          </a:p>
          <a:p>
            <a:pPr lvl="1"/>
            <a:r>
              <a:rPr lang="en-US" dirty="0"/>
              <a:t>Create multiple responses to an ambiguous prompts</a:t>
            </a:r>
          </a:p>
          <a:p>
            <a:pPr lvl="1"/>
            <a:r>
              <a:rPr lang="en-US" dirty="0"/>
              <a:t>Response is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massive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things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</p:cNvCxnSpPr>
          <p:nvPr/>
        </p:nvCxnSpPr>
        <p:spPr>
          <a:xfrm>
            <a:off x="6253480" y="2682240"/>
            <a:ext cx="2193096" cy="802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</p:cNvCxnSpPr>
          <p:nvPr/>
        </p:nvCxnSpPr>
        <p:spPr>
          <a:xfrm flipH="1">
            <a:off x="11039959" y="2397760"/>
            <a:ext cx="511961" cy="8103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6DBD-A73A-02A5-2F1D-5C05EE0EFAE6}"/>
              </a:ext>
            </a:extLst>
          </p:cNvPr>
          <p:cNvCxnSpPr>
            <a:cxnSpLocks/>
          </p:cNvCxnSpPr>
          <p:nvPr/>
        </p:nvCxnSpPr>
        <p:spPr>
          <a:xfrm flipH="1">
            <a:off x="11380795" y="2397760"/>
            <a:ext cx="171125" cy="1539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Finally, use vast number of self-supervised cases  </a:t>
            </a:r>
          </a:p>
          <a:p>
            <a:r>
              <a:rPr lang="en-US" dirty="0"/>
              <a:t>Backpropagation with 10% dice loss and 90% focal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pPr lvl="1"/>
            <a:r>
              <a:rPr lang="en-US" dirty="0">
                <a:hlinkClick r:id="rId2"/>
              </a:rPr>
              <a:t>SAM2, Ravi, et. al., 2024</a:t>
            </a:r>
            <a:r>
              <a:rPr lang="en-US" dirty="0"/>
              <a:t>, has significant speed improvements, up to 6x  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D9C96-0396-BA2F-E8F1-E2B21A25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0872-A10C-FB8E-E46F-1D261128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Short Bibliography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3C08-8CD5-E5CB-C872-69570D8A2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EfficientPS</a:t>
            </a:r>
            <a:r>
              <a:rPr lang="en-US" dirty="0">
                <a:hlinkClick r:id="rId2"/>
              </a:rPr>
              <a:t>: Efficient Panoptic Segmentation, Mohan and Valada, 2021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Masked-attention Mask Transformer for Universal Image Segmentation, Cheng, et. al., 2022</a:t>
            </a:r>
            <a:endParaRPr lang="en-US" dirty="0"/>
          </a:p>
          <a:p>
            <a:r>
              <a:rPr lang="en-US" dirty="0">
                <a:hlinkClick r:id="rId4"/>
              </a:rPr>
              <a:t>Neighborhood Attention Transformer, Sassani, et. al., 2022</a:t>
            </a:r>
            <a:endParaRPr lang="en-US" dirty="0"/>
          </a:p>
          <a:p>
            <a:r>
              <a:rPr lang="en-US" i="0" dirty="0" err="1">
                <a:solidFill>
                  <a:srgbClr val="000000"/>
                </a:solidFill>
                <a:effectLst/>
                <a:hlinkClick r:id="rId5"/>
              </a:rPr>
              <a:t>SLiMe</a:t>
            </a:r>
            <a:r>
              <a:rPr lang="en-US" i="0" dirty="0">
                <a:solidFill>
                  <a:srgbClr val="000000"/>
                </a:solidFill>
                <a:effectLst/>
                <a:hlinkClick r:id="rId5"/>
              </a:rPr>
              <a:t>: Segment Like Me, Khani, et. al., 2023</a:t>
            </a:r>
            <a:endParaRPr lang="en-US" dirty="0"/>
          </a:p>
          <a:p>
            <a:r>
              <a:rPr lang="en-US" dirty="0">
                <a:hlinkClick r:id="rId6"/>
              </a:rPr>
              <a:t>3D-VisTA: Pre-trained Transformer for 3D Vision and Text Alignment, Zhu, et. al., 2023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U-Mamba: Enhancing Long-range Dependency for Biomedical Image Segmentation, Ma, Li, Wang,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2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find many architectures that have been proposed as well as benchmark datasets in Papers With Code </a:t>
            </a:r>
          </a:p>
          <a:p>
            <a:r>
              <a:rPr lang="en-US" b="1" dirty="0">
                <a:hlinkClick r:id="rId2"/>
              </a:rPr>
              <a:t>Semantic segmentation </a:t>
            </a:r>
            <a:endParaRPr lang="en-US" b="1" dirty="0"/>
          </a:p>
          <a:p>
            <a:r>
              <a:rPr lang="en-US" b="1" dirty="0">
                <a:hlinkClick r:id="rId3"/>
              </a:rPr>
              <a:t>Instance segmentation </a:t>
            </a:r>
            <a:endParaRPr lang="en-US" b="1" dirty="0"/>
          </a:p>
          <a:p>
            <a:r>
              <a:rPr lang="en-US" b="1" dirty="0">
                <a:hlinkClick r:id="rId4"/>
              </a:rPr>
              <a:t>Panoptic segmentation</a:t>
            </a:r>
            <a:endParaRPr lang="en-US" b="1" dirty="0"/>
          </a:p>
          <a:p>
            <a:r>
              <a:rPr lang="en-US" dirty="0"/>
              <a:t>Some algorithms can be applied to several of these problems </a:t>
            </a:r>
          </a:p>
        </p:txBody>
      </p:sp>
    </p:spTree>
    <p:extLst>
      <p:ext uri="{BB962C8B-B14F-4D97-AF65-F5344CB8AC3E}">
        <p14:creationId xmlns:p14="http://schemas.microsoft.com/office/powerpoint/2010/main" val="60828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7771</TotalTime>
  <Words>3667</Words>
  <Application>Microsoft Office PowerPoint</Application>
  <PresentationFormat>Widescreen</PresentationFormat>
  <Paragraphs>565</Paragraphs>
  <Slides>76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Loss Function for Object Detection  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of Images </vt:lpstr>
      <vt:lpstr>Deep Semantic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OneFormer: One Transformer to Rule Universal Image Segmentation</vt:lpstr>
      <vt:lpstr>OneFormer</vt:lpstr>
      <vt:lpstr>OneFormer</vt:lpstr>
      <vt:lpstr>OneFormer</vt:lpstr>
      <vt:lpstr>OneFormer</vt:lpstr>
      <vt:lpstr>SAM: A New Approach?   </vt:lpstr>
      <vt:lpstr>SAM is attempt at universal segmentation model </vt:lpstr>
      <vt:lpstr>SegFormer Performs Semantic Segmentation  </vt:lpstr>
      <vt:lpstr>SegFormer Performs Semantic Segmentation  </vt:lpstr>
      <vt:lpstr>SegFormer Performs Semantic Segmentation 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Short Bibliography For Further Reading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490</cp:revision>
  <dcterms:created xsi:type="dcterms:W3CDTF">2022-04-24T20:15:20Z</dcterms:created>
  <dcterms:modified xsi:type="dcterms:W3CDTF">2025-04-17T02:31:33Z</dcterms:modified>
</cp:coreProperties>
</file>